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4"/>
  </p:notesMasterIdLst>
  <p:sldIdLst>
    <p:sldId id="397" r:id="rId2"/>
    <p:sldId id="396" r:id="rId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E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106" d="100"/>
          <a:sy n="106" d="100"/>
        </p:scale>
        <p:origin x="7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E2985-E36A-4467-8C7F-6110F562EFB4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C115A-EA47-49AD-BCCB-EC5322D692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C115A-EA47-49AD-BCCB-EC5322D6925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39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2150-0A31-46A1-98EE-A735742EDFD5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BE41-1F42-4FD8-B0D1-6DAD3D8F902F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4A19-0667-4E44-8BC5-ACEE0278604B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лакат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142875" y="3082925"/>
            <a:ext cx="95250" cy="1905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47" name="Прямоугольник 46"/>
          <p:cNvSpPr/>
          <p:nvPr/>
        </p:nvSpPr>
        <p:spPr>
          <a:xfrm>
            <a:off x="142875" y="4854575"/>
            <a:ext cx="95250" cy="1905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58" name="Прямоугольник 101"/>
          <p:cNvSpPr>
            <a:spLocks noChangeArrowheads="1"/>
          </p:cNvSpPr>
          <p:nvPr userDrawn="1"/>
        </p:nvSpPr>
        <p:spPr bwMode="auto">
          <a:xfrm>
            <a:off x="0" y="6667500"/>
            <a:ext cx="9144000" cy="190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l" defTabSz="0">
              <a:buNone/>
            </a:pPr>
            <a:r>
              <a:rPr lang="en-US" sz="1512" b="0" i="0">
                <a:latin typeface="Arial"/>
                <a:ea typeface="+mn-ea"/>
                <a:cs typeface="+mn-cs"/>
              </a:rPr>
              <a:t>`</a:t>
            </a:r>
          </a:p>
        </p:txBody>
      </p:sp>
      <p:sp>
        <p:nvSpPr>
          <p:cNvPr id="59" name="Строка 112"/>
          <p:cNvSpPr>
            <a:spLocks noChangeShapeType="1"/>
          </p:cNvSpPr>
          <p:nvPr userDrawn="1"/>
        </p:nvSpPr>
        <p:spPr bwMode="white">
          <a:xfrm>
            <a:off x="0" y="6667500"/>
            <a:ext cx="91440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  <p:sp>
        <p:nvSpPr>
          <p:cNvPr id="43" name="Прямоугольник 42"/>
          <p:cNvSpPr/>
          <p:nvPr userDrawn="1"/>
        </p:nvSpPr>
        <p:spPr bwMode="white">
          <a:xfrm>
            <a:off x="6164838" y="1285875"/>
            <a:ext cx="2729607" cy="527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42" name="Прямоугольник 41"/>
          <p:cNvSpPr/>
          <p:nvPr userDrawn="1"/>
        </p:nvSpPr>
        <p:spPr bwMode="white">
          <a:xfrm>
            <a:off x="3200658" y="1285875"/>
            <a:ext cx="2729607" cy="527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41" name="Прямоугольник 40"/>
          <p:cNvSpPr/>
          <p:nvPr userDrawn="1"/>
        </p:nvSpPr>
        <p:spPr bwMode="white">
          <a:xfrm>
            <a:off x="232668" y="1285875"/>
            <a:ext cx="2729607" cy="5276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39" name="Прямоугольник 38"/>
          <p:cNvSpPr/>
          <p:nvPr/>
        </p:nvSpPr>
        <p:spPr>
          <a:xfrm>
            <a:off x="142875" y="1285875"/>
            <a:ext cx="95250" cy="1905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33" name="Прямоугольник 101"/>
          <p:cNvSpPr>
            <a:spLocks noChangeArrowheads="1"/>
          </p:cNvSpPr>
          <p:nvPr userDrawn="1"/>
        </p:nvSpPr>
        <p:spPr bwMode="auto">
          <a:xfrm>
            <a:off x="238125" y="809625"/>
            <a:ext cx="8905875" cy="333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375"/>
          </a:p>
        </p:txBody>
      </p:sp>
      <p:sp>
        <p:nvSpPr>
          <p:cNvPr id="6" name="Заголовок 5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1" name="Текст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460375" y="850723"/>
            <a:ext cx="7429500" cy="26604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500">
                <a:solidFill>
                  <a:schemeClr val="bg1"/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7" name="Текст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243840" y="1285875"/>
            <a:ext cx="2717576" cy="190500"/>
          </a:xfrm>
          <a:prstGeom prst="rect">
            <a:avLst/>
          </a:prstGeom>
          <a:solidFill>
            <a:schemeClr val="tx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19" name="Объект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244698" y="1476375"/>
            <a:ext cx="2718435" cy="1425172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1" name="Текст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243840" y="3082925"/>
            <a:ext cx="2718435" cy="190500"/>
          </a:xfrm>
          <a:prstGeom prst="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0" name="Объект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244698" y="3273425"/>
            <a:ext cx="2718435" cy="155003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3" name="Текст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243840" y="4854575"/>
            <a:ext cx="2718435" cy="190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1" name="Объект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244698" y="5045075"/>
            <a:ext cx="2718435" cy="151320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5" name="Текст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3211830" y="1285875"/>
            <a:ext cx="2718435" cy="190500"/>
          </a:xfrm>
          <a:prstGeom prst="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2" name="Объект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3211830" y="1476375"/>
            <a:ext cx="2718435" cy="1026276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18" name="Объект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3211830" y="2595100"/>
            <a:ext cx="2718435" cy="1285875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57" name="Объект 17"/>
          <p:cNvSpPr>
            <a:spLocks noGrp="1"/>
          </p:cNvSpPr>
          <p:nvPr>
            <p:ph sz="quarter" idx="37" hasCustomPrompt="1"/>
          </p:nvPr>
        </p:nvSpPr>
        <p:spPr>
          <a:xfrm>
            <a:off x="3211830" y="3973423"/>
            <a:ext cx="2718435" cy="81642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24" name="Текст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3211830" y="4854575"/>
            <a:ext cx="2718435" cy="1905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5" name="Объект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3211830" y="5045075"/>
            <a:ext cx="2718435" cy="151257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26" name="Текст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6176010" y="1285875"/>
            <a:ext cx="2718435" cy="190500"/>
          </a:xfrm>
          <a:prstGeom prst="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27" name="Объект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6176010" y="1476375"/>
            <a:ext cx="2718435" cy="15240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28" name="Объект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6176010" y="3177476"/>
            <a:ext cx="2718435" cy="152400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29" name="Текст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176010" y="4854575"/>
            <a:ext cx="2718435" cy="190500"/>
          </a:xfrm>
          <a:prstGeom prst="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125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125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ru-RU" noProof="0" dirty="0" smtClean="0"/>
              <a:t>Заголовок</a:t>
            </a:r>
            <a:endParaRPr lang="ru-RU" noProof="0" dirty="0"/>
          </a:p>
        </p:txBody>
      </p:sp>
      <p:sp>
        <p:nvSpPr>
          <p:cNvPr id="30" name="Объект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6176010" y="5045075"/>
            <a:ext cx="2718435" cy="1512570"/>
          </a:xfrm>
        </p:spPr>
        <p:txBody>
          <a:bodyPr lIns="365760" tIns="182880"/>
          <a:lstStyle>
            <a:lvl1pPr>
              <a:buClr>
                <a:schemeClr val="accent1"/>
              </a:buClr>
              <a:defRPr baseline="0"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ru-RU" noProof="0" dirty="0" smtClean="0"/>
              <a:t>В этот заполнитель можно добавить текст или другое содержимое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  <a:p>
            <a:pPr lvl="5"/>
            <a:r>
              <a:rPr lang="ru-RU" noProof="0" dirty="0" smtClean="0"/>
              <a:t>Шесть</a:t>
            </a:r>
          </a:p>
          <a:p>
            <a:pPr lvl="5"/>
            <a:r>
              <a:rPr lang="ru-RU" noProof="0" dirty="0" smtClean="0"/>
              <a:t>Семь</a:t>
            </a:r>
          </a:p>
          <a:p>
            <a:pPr lvl="5"/>
            <a:r>
              <a:rPr lang="ru-RU" noProof="0" dirty="0" smtClean="0"/>
              <a:t>Восемь</a:t>
            </a:r>
          </a:p>
          <a:p>
            <a:pPr lvl="5"/>
            <a:r>
              <a:rPr lang="ru-RU" noProof="0" dirty="0" smtClean="0"/>
              <a:t>Девять</a:t>
            </a:r>
            <a:endParaRPr lang="ru-RU" noProof="0" dirty="0"/>
          </a:p>
        </p:txBody>
      </p:sp>
      <p:sp>
        <p:nvSpPr>
          <p:cNvPr id="32" name="Инструкции"/>
          <p:cNvSpPr/>
          <p:nvPr userDrawn="1"/>
        </p:nvSpPr>
        <p:spPr>
          <a:xfrm>
            <a:off x="9229725" y="0"/>
            <a:ext cx="359971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50" rIns="57150" rtlCol="0" anchor="t"/>
          <a:lstStyle/>
          <a:p>
            <a:pPr algn="l" defTabSz="0">
              <a:spcBef>
                <a:spcPts val="250"/>
              </a:spcBef>
              <a:buNone/>
            </a:pPr>
            <a:r>
              <a:rPr lang="ru-RU" sz="2000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Печать</a:t>
            </a:r>
          </a:p>
          <a:p>
            <a:pPr algn="l" defTabSz="0">
              <a:spcBef>
                <a:spcPts val="250"/>
              </a:spcBef>
              <a:buNone/>
            </a:pP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Размеры этого плаката — 121,9 см в ширину и 91,4 см в высоту. Он предназначен для печати на широкоформатном принтере.</a:t>
            </a:r>
          </a:p>
          <a:p>
            <a:pPr algn="l" defTabSz="0">
              <a:spcBef>
                <a:spcPts val="62"/>
              </a:spcBef>
              <a:buNone/>
            </a:pPr>
            <a:endParaRPr lang="ru-RU" sz="375" noProof="0" dirty="0" smtClean="0"/>
          </a:p>
          <a:p>
            <a:pPr algn="l" defTabSz="0">
              <a:spcBef>
                <a:spcPts val="250"/>
              </a:spcBef>
              <a:buNone/>
            </a:pPr>
            <a:r>
              <a:rPr lang="ru-RU" sz="1833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Настройка содержимого</a:t>
            </a:r>
          </a:p>
          <a:p>
            <a:pPr algn="l" defTabSz="0">
              <a:spcBef>
                <a:spcPts val="250"/>
              </a:spcBef>
              <a:buNone/>
            </a:pP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Плакат содержит отформатированные заполнители. Введите</a:t>
            </a:r>
            <a:r>
              <a:rPr lang="ru-RU" sz="1375" b="0" i="0" baseline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 вместо заполнителей </a:t>
            </a: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текст  или </a:t>
            </a:r>
            <a:r>
              <a:rPr lang="ru-RU" sz="1375" b="0" i="0" baseline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нажмите значок, чтобы добавить таблицу, диаграмму, графический элемент </a:t>
            </a:r>
            <a:r>
              <a:rPr lang="ru-RU" sz="1375" b="0" i="0" baseline="0" noProof="0" dirty="0" err="1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SmartArt</a:t>
            </a:r>
            <a:r>
              <a:rPr lang="ru-RU" sz="1375" b="0" i="0" baseline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, изображение или файл мультимедиа.</a:t>
            </a:r>
          </a:p>
          <a:p>
            <a:pPr algn="l" defTabSz="0">
              <a:spcBef>
                <a:spcPts val="500"/>
              </a:spcBef>
              <a:buNone/>
            </a:pP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Для добавления или удаления пунктов маркированного списка из текста, просто щелкните кнопку "Маркеры" на вкладке "Главная".</a:t>
            </a:r>
          </a:p>
          <a:p>
            <a:pPr algn="l" defTabSz="0">
              <a:spcBef>
                <a:spcPts val="500"/>
              </a:spcBef>
              <a:buNone/>
            </a:pP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Чтобы увеличить количество заполнителей для заголовков, содержимого или основного текста, просто скопируйте нужный объект и перетащите его в нужное место. Смарт-направляющие </a:t>
            </a:r>
            <a:r>
              <a:rPr lang="ru-RU" sz="1375" b="0" i="0" noProof="0" dirty="0" err="1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PowerPoint</a:t>
            </a: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 помогут вам совместить его с другими объектами.</a:t>
            </a:r>
          </a:p>
          <a:p>
            <a:pPr algn="l" defTabSz="0">
              <a:spcBef>
                <a:spcPts val="500"/>
              </a:spcBef>
              <a:buNone/>
            </a:pP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Желаете использовать собственные изображения вместо стандартных? Нет проблем! Просто нажмите изображение правой кнопкой мыши  и выберите пункт "Изменить рисунок" во всплывающем меню. Соблюдайте</a:t>
            </a:r>
            <a:r>
              <a:rPr lang="ru-RU" sz="1375" b="0" i="0" baseline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 пропорции изображений при изменении размера,</a:t>
            </a:r>
            <a:r>
              <a:rPr lang="ru-RU" sz="1375" b="0" i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 перетягивая</a:t>
            </a:r>
            <a:r>
              <a:rPr lang="ru-RU" sz="1375" b="0" i="0" baseline="0" noProof="0" dirty="0" smtClean="0">
                <a:solidFill>
                  <a:schemeClr val="bg1">
                    <a:lumMod val="50000"/>
                  </a:schemeClr>
                </a:solidFill>
                <a:latin typeface="Calibri Light"/>
                <a:ea typeface="+mn-ea"/>
                <a:cs typeface="Calibri"/>
              </a:rPr>
              <a:t> углы изображения.</a:t>
            </a:r>
            <a:endParaRPr lang="ru-RU" sz="1375" b="0" i="0" baseline="0" noProof="0" dirty="0">
              <a:solidFill>
                <a:schemeClr val="bg1">
                  <a:lumMod val="50000"/>
                </a:schemeClr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0" name="Строка 115"/>
          <p:cNvSpPr>
            <a:spLocks noChangeShapeType="1"/>
          </p:cNvSpPr>
          <p:nvPr/>
        </p:nvSpPr>
        <p:spPr bwMode="white">
          <a:xfrm>
            <a:off x="238125" y="1285875"/>
            <a:ext cx="0" cy="1905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  <p:sp>
        <p:nvSpPr>
          <p:cNvPr id="48" name="Строка 115"/>
          <p:cNvSpPr>
            <a:spLocks noChangeShapeType="1"/>
          </p:cNvSpPr>
          <p:nvPr/>
        </p:nvSpPr>
        <p:spPr bwMode="white">
          <a:xfrm>
            <a:off x="238125" y="4854575"/>
            <a:ext cx="0" cy="1905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3109935" y="1285875"/>
            <a:ext cx="95250" cy="1905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50" name="Строка 115"/>
          <p:cNvSpPr>
            <a:spLocks noChangeShapeType="1"/>
          </p:cNvSpPr>
          <p:nvPr userDrawn="1"/>
        </p:nvSpPr>
        <p:spPr bwMode="white">
          <a:xfrm>
            <a:off x="3205691" y="1285875"/>
            <a:ext cx="0" cy="1905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  <p:sp>
        <p:nvSpPr>
          <p:cNvPr id="51" name="Прямоугольник 50"/>
          <p:cNvSpPr/>
          <p:nvPr userDrawn="1"/>
        </p:nvSpPr>
        <p:spPr>
          <a:xfrm>
            <a:off x="6070600" y="1285875"/>
            <a:ext cx="95250" cy="190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52" name="Строка 115"/>
          <p:cNvSpPr>
            <a:spLocks noChangeShapeType="1"/>
          </p:cNvSpPr>
          <p:nvPr userDrawn="1"/>
        </p:nvSpPr>
        <p:spPr bwMode="white">
          <a:xfrm>
            <a:off x="6165850" y="1285875"/>
            <a:ext cx="0" cy="1905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  <p:sp>
        <p:nvSpPr>
          <p:cNvPr id="53" name="Прямоугольник 52"/>
          <p:cNvSpPr/>
          <p:nvPr userDrawn="1"/>
        </p:nvSpPr>
        <p:spPr>
          <a:xfrm>
            <a:off x="6071235" y="4853940"/>
            <a:ext cx="95250" cy="1905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/>
          </a:p>
        </p:txBody>
      </p:sp>
      <p:sp>
        <p:nvSpPr>
          <p:cNvPr id="54" name="Строка 115"/>
          <p:cNvSpPr>
            <a:spLocks noChangeShapeType="1"/>
          </p:cNvSpPr>
          <p:nvPr userDrawn="1"/>
        </p:nvSpPr>
        <p:spPr bwMode="white">
          <a:xfrm>
            <a:off x="6165850" y="4853940"/>
            <a:ext cx="0" cy="1905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  <p:sp>
        <p:nvSpPr>
          <p:cNvPr id="55" name="Прямоугольник 54"/>
          <p:cNvSpPr/>
          <p:nvPr userDrawn="1"/>
        </p:nvSpPr>
        <p:spPr>
          <a:xfrm>
            <a:off x="3110865" y="4853940"/>
            <a:ext cx="95250" cy="190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75" dirty="0"/>
          </a:p>
        </p:txBody>
      </p:sp>
      <p:sp>
        <p:nvSpPr>
          <p:cNvPr id="56" name="Строка 115"/>
          <p:cNvSpPr>
            <a:spLocks noChangeShapeType="1"/>
          </p:cNvSpPr>
          <p:nvPr userDrawn="1"/>
        </p:nvSpPr>
        <p:spPr bwMode="white">
          <a:xfrm>
            <a:off x="3206115" y="4853940"/>
            <a:ext cx="0" cy="1905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  <p:sp>
        <p:nvSpPr>
          <p:cNvPr id="3" name="Дата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5/30/2018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6" name="Строка 115"/>
          <p:cNvSpPr>
            <a:spLocks noChangeShapeType="1"/>
          </p:cNvSpPr>
          <p:nvPr/>
        </p:nvSpPr>
        <p:spPr bwMode="white">
          <a:xfrm>
            <a:off x="238125" y="3082925"/>
            <a:ext cx="0" cy="1905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75"/>
          </a:p>
        </p:txBody>
      </p:sp>
    </p:spTree>
    <p:extLst>
      <p:ext uri="{BB962C8B-B14F-4D97-AF65-F5344CB8AC3E}">
        <p14:creationId xmlns:p14="http://schemas.microsoft.com/office/powerpoint/2010/main" val="18057420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5005F-5B4E-47FA-B223-9B3D28FB4A8F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E729B-4AE8-452B-8CEF-6B641541D3D5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BBE8-FD97-4B1D-A09D-1AC2575E0886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FE82-083F-44D7-8413-AC5BBE392392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3A61-3613-4CF7-A697-F935AE364DE7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D9C75-E869-4B33-AFB6-5C69F31A4EA4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8B34-F476-41D0-908F-8ACB45FE4450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6342D-C7CE-43BB-8A7D-B339D6B9F386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BAA3-9CF3-49F1-9267-30C054E122A1}" type="datetime1">
              <a:rPr lang="ru-RU" smtClean="0"/>
              <a:pPr/>
              <a:t>30.05.2018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938A5-1544-41D9-AC61-D23668E7A1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nses.ru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628"/>
            <a:ext cx="9144000" cy="1045108"/>
          </a:xfrm>
          <a:solidFill>
            <a:srgbClr val="00B0F0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консультирования потребителей в период проведения чемпионата мира по футболу в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г.Ростове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-на-Дону </a:t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08.06.2018г. по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06.07.2018г.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of consultation of consumers during the world Cup in Rostov-on-don from 08.06.2018 to 06.07.2018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6"/>
          </p:nvPr>
        </p:nvSpPr>
        <p:spPr>
          <a:xfrm>
            <a:off x="0" y="1052735"/>
            <a:ext cx="9144000" cy="91229"/>
          </a:xfrm>
          <a:solidFill>
            <a:srgbClr val="00B0F0"/>
          </a:solidFill>
        </p:spPr>
        <p:txBody>
          <a:bodyPr/>
          <a:lstStyle/>
          <a:p>
            <a:pPr algn="ctr" defTabSz="914254">
              <a:spcBef>
                <a:spcPts val="250"/>
              </a:spcBef>
            </a:pPr>
            <a:endParaRPr lang="ru-RU" sz="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54">
              <a:spcBef>
                <a:spcPts val="250"/>
              </a:spcBef>
            </a:pPr>
            <a:endParaRPr lang="ru-RU" sz="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54">
              <a:spcBef>
                <a:spcPts val="250"/>
              </a:spcBef>
            </a:pPr>
            <a:endParaRPr lang="ru-RU" sz="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54">
              <a:spcBef>
                <a:spcPts val="250"/>
              </a:spcBef>
            </a:pPr>
            <a:endParaRPr lang="ru-RU" sz="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54">
              <a:spcBef>
                <a:spcPts val="250"/>
              </a:spcBef>
            </a:pPr>
            <a:endParaRPr lang="ru-RU" sz="7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54">
              <a:spcBef>
                <a:spcPts val="250"/>
              </a:spcBef>
            </a:pPr>
            <a:endParaRPr lang="en-US" sz="75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0" y="1151283"/>
            <a:ext cx="3371021" cy="877956"/>
          </a:xfrm>
          <a:solidFill>
            <a:srgbClr val="9FE6FF"/>
          </a:solidFill>
          <a:ln>
            <a:noFill/>
            <a:prstDash val="solid"/>
          </a:ln>
        </p:spPr>
        <p:txBody>
          <a:bodyPr/>
          <a:lstStyle/>
          <a:p>
            <a:pPr algn="ctr" defTabSz="914254">
              <a:spcBef>
                <a:spcPts val="250"/>
              </a:spcBef>
            </a:pP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54">
              <a:spcBef>
                <a:spcPts val="250"/>
              </a:spcBef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endParaRPr lang="en-US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254">
              <a:spcBef>
                <a:spcPts val="250"/>
              </a:spcBef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Ростовской области</a:t>
            </a:r>
          </a:p>
          <a:p>
            <a:pPr algn="ctr">
              <a:spcBef>
                <a:spcPts val="250"/>
              </a:spcBef>
            </a:pPr>
            <a:r>
              <a:rPr lang="en-US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Department of </a:t>
            </a:r>
            <a:r>
              <a:rPr lang="en-US" sz="1125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Rospotrebnadzor</a:t>
            </a:r>
            <a:endParaRPr lang="en-US" sz="1125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50"/>
              </a:spcBef>
            </a:pPr>
            <a:r>
              <a:rPr lang="en-US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Rostov region</a:t>
            </a:r>
          </a:p>
          <a:p>
            <a:pPr algn="ctr" defTabSz="914254">
              <a:spcBef>
                <a:spcPts val="250"/>
              </a:spcBef>
            </a:pPr>
            <a:endParaRPr lang="ru-RU" sz="1125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4"/>
          </p:nvPr>
        </p:nvSpPr>
        <p:spPr>
          <a:xfrm>
            <a:off x="0" y="2029239"/>
            <a:ext cx="3395870" cy="1831809"/>
          </a:xfrm>
          <a:solidFill>
            <a:srgbClr val="9FE6FF"/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Адрес/</a:t>
            </a:r>
            <a:r>
              <a:rPr lang="en-US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ru-RU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344019, Ростов-на-Дону, ул. Селиванова, 66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Тел/</a:t>
            </a:r>
            <a:r>
              <a:rPr lang="en-US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ru-RU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99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(928) 169-96-18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почта/</a:t>
            </a:r>
            <a:r>
              <a:rPr lang="en-US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ru-RU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</a:t>
            </a:r>
            <a:r>
              <a:rPr lang="ru-RU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@61.rospotrebnadzor.</a:t>
            </a:r>
            <a:r>
              <a:rPr lang="en-US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Сайт/</a:t>
            </a:r>
            <a:r>
              <a:rPr lang="en-US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  <a:r>
              <a:rPr lang="ru-RU" sz="99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</a:t>
            </a:r>
            <a:r>
              <a:rPr lang="en-US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r>
              <a:rPr lang="ru-RU" sz="99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.rospotrebnadzor.ru</a:t>
            </a:r>
            <a:endParaRPr lang="ru-RU" altLang="ru-RU" sz="99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прием граждан осуществляется ежедневно</a:t>
            </a:r>
            <a:r>
              <a:rPr lang="en-US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ПН-ПТ 09</a:t>
            </a:r>
            <a:r>
              <a:rPr lang="en-US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:00 – 20:00; </a:t>
            </a:r>
            <a:r>
              <a:rPr lang="ru-RU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СБ-ВС 10</a:t>
            </a:r>
            <a:r>
              <a:rPr lang="en-US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:00-15:00</a:t>
            </a:r>
            <a:r>
              <a:rPr lang="ru-RU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99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Personal reception of citizens is carried every day all day long</a:t>
            </a:r>
            <a:endParaRPr lang="ru-RU" sz="99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7"/>
          </p:nvPr>
        </p:nvSpPr>
        <p:spPr>
          <a:xfrm>
            <a:off x="0" y="3789040"/>
            <a:ext cx="3445565" cy="1080120"/>
          </a:xfrm>
          <a:solidFill>
            <a:srgbClr val="9FE6FF"/>
          </a:solidFill>
          <a:ln>
            <a:noFill/>
            <a:prstDash val="solid"/>
          </a:ln>
        </p:spPr>
        <p:txBody>
          <a:bodyPr/>
          <a:lstStyle/>
          <a:p>
            <a:pPr algn="ctr">
              <a:spcBef>
                <a:spcPts val="250"/>
              </a:spcBef>
            </a:pPr>
            <a:endParaRPr lang="ru-RU" alt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50"/>
              </a:spcBef>
            </a:pP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Консультационный центр для потребителей ФБУЗ «</a:t>
            </a:r>
            <a:r>
              <a:rPr lang="ru-RU" alt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ЦГиЭ</a:t>
            </a:r>
            <a:r>
              <a:rPr lang="ru-RU" alt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РО»</a:t>
            </a:r>
          </a:p>
          <a:p>
            <a:pPr algn="ctr">
              <a:spcBef>
                <a:spcPts val="250"/>
              </a:spcBef>
            </a:pPr>
            <a:r>
              <a:rPr lang="ru-RU" altLang="ru-RU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1125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ounseling</a:t>
            </a:r>
            <a:r>
              <a:rPr lang="en-US" altLang="ru-RU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center for consumers</a:t>
            </a:r>
            <a:endParaRPr lang="ru-RU" altLang="ru-RU" sz="1125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50"/>
              </a:spcBef>
            </a:pPr>
            <a:r>
              <a:rPr lang="en-US" altLang="ru-RU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FBUZ</a:t>
            </a:r>
            <a:r>
              <a:rPr lang="ru-RU" altLang="ru-RU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altLang="ru-RU" sz="1125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CGiE</a:t>
            </a:r>
            <a:r>
              <a:rPr lang="en-US" altLang="ru-RU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</a:t>
            </a:r>
            <a:r>
              <a:rPr lang="ru-RU" altLang="ru-RU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defTabSz="914254">
              <a:spcBef>
                <a:spcPts val="250"/>
              </a:spcBef>
            </a:pPr>
            <a:endParaRPr lang="ru-RU" dirty="0">
              <a:solidFill>
                <a:srgbClr val="002060"/>
              </a:solidFill>
              <a:latin typeface="Arial Black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quarter" idx="25"/>
          </p:nvPr>
        </p:nvSpPr>
        <p:spPr>
          <a:xfrm>
            <a:off x="0" y="4869160"/>
            <a:ext cx="3453848" cy="1988840"/>
          </a:xfrm>
          <a:solidFill>
            <a:srgbClr val="9FE6FF"/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Адрес/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344113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Ростов-на-Дону, Космонавтов пр., д. 29/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Rostov-on-Don,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Kosmonavtov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street 29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./Phone</a:t>
            </a:r>
            <a:r>
              <a:rPr lang="ru-RU" sz="1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(918) 554-00-42; 8 (863) 294-00-42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/Email</a:t>
            </a:r>
            <a:r>
              <a:rPr lang="ru-RU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zpp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donses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/Website</a:t>
            </a: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donses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ru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прием граждан осуществляется ежедневно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ПН-ПТ 09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:00 – 20:00; 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СБ-ВС 10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:00-15:00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Personal reception of citizens is carried every day all day long</a:t>
            </a:r>
            <a:endParaRPr lang="ru-RU" sz="1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>
          <a:xfrm>
            <a:off x="3347864" y="1151282"/>
            <a:ext cx="2880320" cy="981573"/>
          </a:xfrm>
          <a:solidFill>
            <a:srgbClr val="9FE6FF"/>
          </a:solidFill>
          <a:ln>
            <a:noFill/>
            <a:prstDash val="solid"/>
          </a:ln>
        </p:spPr>
        <p:txBody>
          <a:bodyPr/>
          <a:lstStyle/>
          <a:p>
            <a:pPr algn="ctr">
              <a:spcBef>
                <a:spcPts val="25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«Аэропорт г. Ростова-на-Дону «Платов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»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50"/>
              </a:spcBef>
            </a:pPr>
            <a:r>
              <a:rPr lang="en-US" sz="1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 of consultation of consumers during the world Cup in Rostov-on-don </a:t>
            </a:r>
            <a:r>
              <a:rPr lang="en-US" sz="11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ru-RU" sz="11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34"/>
          </p:nvPr>
        </p:nvSpPr>
        <p:spPr>
          <a:xfrm>
            <a:off x="6228184" y="1151283"/>
            <a:ext cx="2915816" cy="902804"/>
          </a:xfrm>
          <a:solidFill>
            <a:srgbClr val="9FE6FF"/>
          </a:solidFill>
          <a:ln>
            <a:noFill/>
            <a:prstDash val="solid"/>
          </a:ln>
        </p:spPr>
        <p:txBody>
          <a:bodyPr/>
          <a:lstStyle/>
          <a:p>
            <a:pPr algn="ctr">
              <a:spcBef>
                <a:spcPts val="25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Донавтовокзал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Bef>
                <a:spcPts val="250"/>
              </a:spcBef>
            </a:pPr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PAO «</a:t>
            </a:r>
            <a:r>
              <a:rPr lang="en-US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Donavtovokzal</a:t>
            </a:r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Текст 6"/>
          <p:cNvSpPr txBox="1">
            <a:spLocks/>
          </p:cNvSpPr>
          <p:nvPr/>
        </p:nvSpPr>
        <p:spPr>
          <a:xfrm>
            <a:off x="5938630" y="3528391"/>
            <a:ext cx="3205370" cy="1126435"/>
          </a:xfrm>
          <a:prstGeom prst="rect">
            <a:avLst/>
          </a:prstGeom>
          <a:solidFill>
            <a:srgbClr val="9FE6FF"/>
          </a:solidFill>
          <a:ln>
            <a:noFill/>
            <a:prstDash val="solid"/>
          </a:ln>
        </p:spPr>
        <p:txBody>
          <a:bodyPr vert="horz" lIns="76200" tIns="9525" rIns="19050" bIns="9525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spcBef>
                <a:spcPts val="250"/>
              </a:spcBef>
            </a:pPr>
            <a:endParaRPr lang="ru-RU" altLang="ru-RU" sz="1250" b="1" dirty="0">
              <a:solidFill>
                <a:srgbClr val="002060"/>
              </a:solidFill>
            </a:endParaRPr>
          </a:p>
          <a:p>
            <a:pPr>
              <a:spcBef>
                <a:spcPts val="250"/>
              </a:spcBef>
            </a:pPr>
            <a:endParaRPr lang="ru-RU" altLang="ru-RU" sz="1250" b="1" dirty="0">
              <a:solidFill>
                <a:srgbClr val="002060"/>
              </a:solidFill>
            </a:endParaRPr>
          </a:p>
          <a:p>
            <a:pPr algn="ctr">
              <a:spcBef>
                <a:spcPts val="250"/>
              </a:spcBef>
            </a:pPr>
            <a:r>
              <a:rPr lang="ru-RU" altLang="ru-RU" sz="1125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</a:p>
          <a:p>
            <a:pPr algn="ctr">
              <a:spcBef>
                <a:spcPts val="250"/>
              </a:spcBef>
            </a:pPr>
            <a:endParaRPr lang="ru-RU" altLang="ru-RU" sz="1125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50"/>
              </a:spcBef>
            </a:pPr>
            <a:endParaRPr lang="ru-RU" altLang="ru-RU" sz="1125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5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Железнодорожный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вокзал 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50"/>
              </a:spcBef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Ростов-Главный </a:t>
            </a:r>
          </a:p>
          <a:p>
            <a:pPr algn="ctr">
              <a:spcBef>
                <a:spcPts val="250"/>
              </a:spcBef>
            </a:pPr>
            <a:r>
              <a:rPr lang="en-US" sz="1125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Consulting </a:t>
            </a:r>
            <a:r>
              <a:rPr lang="en-US" sz="1125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on the territory of JSC Rostov Railway station-Main</a:t>
            </a:r>
          </a:p>
          <a:p>
            <a:pPr>
              <a:spcBef>
                <a:spcPts val="250"/>
              </a:spcBef>
            </a:pPr>
            <a:endParaRPr lang="ru-RU" altLang="ru-RU" sz="1250" b="1" dirty="0">
              <a:solidFill>
                <a:srgbClr val="002060"/>
              </a:solidFill>
            </a:endParaRPr>
          </a:p>
          <a:p>
            <a:pPr marL="95235" indent="-95235">
              <a:lnSpc>
                <a:spcPct val="150000"/>
              </a:lnSpc>
              <a:buClr>
                <a:srgbClr val="2F82BB"/>
              </a:buClr>
              <a:buFont typeface="Arial" panose="020B0604020202020204" pitchFamily="34" charset="0"/>
              <a:buChar char="•"/>
              <a:defRPr/>
            </a:pPr>
            <a:endParaRPr lang="ru-RU" sz="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35" indent="-95235">
              <a:lnSpc>
                <a:spcPct val="150000"/>
              </a:lnSpc>
              <a:buClr>
                <a:srgbClr val="2F82BB"/>
              </a:buClr>
              <a:buFont typeface="Arial" panose="020B0604020202020204" pitchFamily="34" charset="0"/>
              <a:buChar char="•"/>
              <a:defRPr/>
            </a:pPr>
            <a:endParaRPr lang="ru-RU" sz="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50"/>
              </a:spcBef>
            </a:pPr>
            <a:endParaRPr lang="ru-RU" sz="1250" b="1" dirty="0">
              <a:latin typeface="Arial Black"/>
            </a:endParaRPr>
          </a:p>
          <a:p>
            <a:pPr>
              <a:spcBef>
                <a:spcPts val="250"/>
              </a:spcBef>
            </a:pPr>
            <a:endParaRPr lang="ru-RU" sz="1250" b="1" dirty="0">
              <a:latin typeface="Arial Black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89429" y="3607793"/>
            <a:ext cx="2686458" cy="3262432"/>
          </a:xfrm>
          <a:prstGeom prst="rect">
            <a:avLst/>
          </a:prstGeom>
          <a:solidFill>
            <a:srgbClr val="9FE6FF"/>
          </a:solidFill>
        </p:spPr>
        <p:txBody>
          <a:bodyPr wrap="square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Телефон Единого консультационного центра Роспотребнадзора</a:t>
            </a:r>
            <a:r>
              <a:rPr lang="en-US" sz="1200" dirty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8-800-555-49-43</a:t>
            </a:r>
            <a:endParaRPr lang="en-US" sz="1200" dirty="0" smtClean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В </a:t>
            </a:r>
            <a:r>
              <a:rPr lang="ru-RU" sz="1200" dirty="0">
                <a:solidFill>
                  <a:srgbClr val="FF0000"/>
                </a:solidFill>
              </a:rPr>
              <a:t>период проведения чемпионата мира - 2018 по футболу</a:t>
            </a:r>
          </a:p>
          <a:p>
            <a:pPr algn="ctr"/>
            <a:r>
              <a:rPr lang="ru-RU" sz="1200" dirty="0">
                <a:solidFill>
                  <a:srgbClr val="FF0000"/>
                </a:solidFill>
              </a:rPr>
              <a:t>Круглосуточно, ежедневно</a:t>
            </a:r>
            <a:r>
              <a:rPr lang="ru-RU" sz="1200" dirty="0" smtClean="0">
                <a:solidFill>
                  <a:srgbClr val="FF0000"/>
                </a:solidFill>
              </a:rPr>
              <a:t>;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8 </a:t>
            </a:r>
            <a:r>
              <a:rPr lang="ru-RU" sz="1200" b="1" dirty="0">
                <a:solidFill>
                  <a:srgbClr val="FF0000"/>
                </a:solidFill>
              </a:rPr>
              <a:t>(928) 169-96-18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8 (918) 554-00-42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8 (863) 294-00-42</a:t>
            </a:r>
          </a:p>
          <a:p>
            <a:pPr lvl="0" algn="ctr">
              <a:buClr>
                <a:srgbClr val="2F82BB"/>
              </a:buClr>
              <a:defRPr/>
            </a:pPr>
            <a:endParaRPr lang="ru-RU" sz="14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2F82BB"/>
              </a:buClr>
              <a:defRPr/>
            </a:pPr>
            <a:r>
              <a:rPr lang="ru-RU" sz="1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Онлайн-консультация на сайте</a:t>
            </a:r>
            <a:endParaRPr lang="ru-RU" sz="1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Clr>
                <a:srgbClr val="2F82BB"/>
              </a:buClr>
              <a:defRPr/>
            </a:pPr>
            <a:r>
              <a:rPr lang="en-US" sz="1200" b="1" i="1" dirty="0" smtClean="0">
                <a:solidFill>
                  <a:srgbClr val="FF0000"/>
                </a:solidFill>
              </a:rPr>
              <a:t> Online</a:t>
            </a:r>
            <a:r>
              <a:rPr lang="ru-RU" sz="1200" b="1" i="1" dirty="0" smtClean="0">
                <a:solidFill>
                  <a:srgbClr val="FF0000"/>
                </a:solidFill>
              </a:rPr>
              <a:t>-</a:t>
            </a:r>
            <a:r>
              <a:rPr lang="en-US" sz="1200" b="1" i="1" dirty="0" smtClean="0">
                <a:solidFill>
                  <a:srgbClr val="FF0000"/>
                </a:solidFill>
              </a:rPr>
              <a:t>consultation </a:t>
            </a:r>
            <a:r>
              <a:rPr lang="en-US" sz="1200" b="1" i="1" dirty="0">
                <a:solidFill>
                  <a:srgbClr val="FF0000"/>
                </a:solidFill>
              </a:rPr>
              <a:t>in website:</a:t>
            </a:r>
          </a:p>
          <a:p>
            <a:pPr lvl="0" algn="ctr">
              <a:buClr>
                <a:srgbClr val="2F82BB"/>
              </a:buClr>
              <a:defRPr/>
            </a:pPr>
            <a:r>
              <a:rPr lang="en-US" sz="1200" b="1" dirty="0" smtClean="0">
                <a:solidFill>
                  <a:srgbClr val="FF0000"/>
                </a:solidFill>
              </a:rPr>
              <a:t>zpp.rospotrebnadzor.ru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pPr lvl="0" algn="ctr">
              <a:lnSpc>
                <a:spcPct val="150000"/>
              </a:lnSpc>
              <a:buClr>
                <a:srgbClr val="2F82BB"/>
              </a:buClr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lvl="0" algn="ctr">
              <a:lnSpc>
                <a:spcPct val="150000"/>
              </a:lnSpc>
              <a:buClr>
                <a:srgbClr val="2F82BB"/>
              </a:buClr>
              <a:defRPr/>
            </a:pP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1" name="Объект 10"/>
          <p:cNvSpPr>
            <a:spLocks noGrp="1"/>
          </p:cNvSpPr>
          <p:nvPr>
            <p:ph sz="quarter" idx="35"/>
          </p:nvPr>
        </p:nvSpPr>
        <p:spPr>
          <a:xfrm>
            <a:off x="5972383" y="2058097"/>
            <a:ext cx="3172239" cy="1478664"/>
          </a:xfrm>
          <a:solidFill>
            <a:srgbClr val="9FE6FF"/>
          </a:solidFill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>
                <a:srgbClr val="2F82BB"/>
              </a:buClr>
              <a:buNone/>
              <a:defRPr/>
            </a:pP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Адрес/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Address: 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>
                <a:srgbClr val="2F82BB"/>
              </a:buClr>
              <a:buNone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Ростов-на-Дону, ул. </a:t>
            </a:r>
            <a:r>
              <a:rPr lang="ru-RU" sz="1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Сиверса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Rostov-on-Don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Siversa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street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0" lvl="0" indent="0" algn="just">
              <a:spcBef>
                <a:spcPts val="0"/>
              </a:spcBef>
              <a:buClr>
                <a:srgbClr val="2F82BB"/>
              </a:buClr>
              <a:buNone/>
              <a:defRPr/>
            </a:pPr>
            <a:r>
              <a:rPr lang="ru-RU" sz="1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</a:t>
            </a:r>
            <a:r>
              <a:rPr lang="ru-RU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граждан осуществляется ежедневно/ 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reception of citizens is carried every day all day long  </a:t>
            </a:r>
          </a:p>
          <a:p>
            <a:pPr marL="0" indent="0" algn="just">
              <a:spcBef>
                <a:spcPts val="0"/>
              </a:spcBef>
              <a:buClr>
                <a:srgbClr val="2F82BB"/>
              </a:buClr>
              <a:buNone/>
              <a:defRPr/>
            </a:pP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08:00 – 22:00</a:t>
            </a:r>
            <a:endParaRPr lang="ru-RU" sz="1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Clr>
                <a:srgbClr val="2F82BB"/>
              </a:buClr>
              <a:defRPr/>
            </a:pPr>
            <a:endParaRPr lang="en-US" sz="1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25" b="1" dirty="0" smtClean="0">
              <a:solidFill>
                <a:srgbClr val="002060"/>
              </a:solidFill>
            </a:endParaRPr>
          </a:p>
          <a:p>
            <a:endParaRPr lang="ru-RU" sz="583" dirty="0"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75887" y="4653136"/>
            <a:ext cx="3068113" cy="2204804"/>
          </a:xfrm>
          <a:prstGeom prst="rect">
            <a:avLst/>
          </a:prstGeom>
          <a:solidFill>
            <a:srgbClr val="9FE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Clr>
                <a:srgbClr val="2F82BB"/>
              </a:buClr>
              <a:defRPr/>
            </a:pP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Адрес/</a:t>
            </a:r>
            <a:r>
              <a:rPr lang="en-US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Address: </a:t>
            </a:r>
            <a:endParaRPr lang="ru-RU" sz="1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rgbClr val="2F82BB"/>
              </a:buClr>
              <a:defRPr/>
            </a:pP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Ростов-на-Дону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Привокзальная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2 /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Rostov-on-Don, </a:t>
            </a:r>
            <a:r>
              <a:rPr lang="en-US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Privokzalnaya</a:t>
            </a:r>
            <a:r>
              <a:rPr lang="en-US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street  ½, corp. </a:t>
            </a:r>
            <a:r>
              <a:rPr lang="en-US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2F82BB"/>
              </a:buClr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прием граждан осуществляется ежедневно/</a:t>
            </a:r>
            <a:r>
              <a:rPr lang="ru-RU" sz="1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reception of citizens is carried every day all day long  </a:t>
            </a:r>
          </a:p>
          <a:p>
            <a:pPr lvl="0" algn="just">
              <a:buClr>
                <a:srgbClr val="2F82BB"/>
              </a:buClr>
              <a:defRPr/>
            </a:pPr>
            <a:r>
              <a:rPr lang="en-US" sz="1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08:00 – 22:00</a:t>
            </a:r>
          </a:p>
          <a:p>
            <a:pPr lvl="0">
              <a:lnSpc>
                <a:spcPct val="150000"/>
              </a:lnSpc>
              <a:buClr>
                <a:srgbClr val="2F82BB"/>
              </a:buClr>
              <a:defRPr/>
            </a:pPr>
            <a:endParaRPr lang="en-US" sz="667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Объект 11"/>
          <p:cNvSpPr>
            <a:spLocks noGrp="1"/>
          </p:cNvSpPr>
          <p:nvPr>
            <p:ph sz="quarter" idx="25"/>
          </p:nvPr>
        </p:nvSpPr>
        <p:spPr>
          <a:xfrm>
            <a:off x="3395247" y="2078490"/>
            <a:ext cx="2576514" cy="1560940"/>
          </a:xfrm>
          <a:solidFill>
            <a:srgbClr val="9FE6FF"/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Адрес/</a:t>
            </a:r>
            <a:r>
              <a:rPr lang="en-US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</a:t>
            </a:r>
            <a:r>
              <a:rPr lang="ru-RU" sz="1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1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Аэропорт 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Платов расположен в 30 км от Ростова-на-Дону (с</a:t>
            </a:r>
            <a:r>
              <a:rPr lang="en-US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ru-RU" sz="1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Грушевское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Аксайский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район)</a:t>
            </a:r>
            <a:r>
              <a:rPr lang="en-US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Airport 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1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Platov</a:t>
            </a:r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located at the 30 km near </a:t>
            </a:r>
            <a:r>
              <a:rPr lang="en-US" sz="1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Grushevskoe</a:t>
            </a:r>
            <a:r>
              <a:rPr lang="en-US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settlement, </a:t>
            </a:r>
            <a:r>
              <a:rPr lang="en-US" sz="11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Aksayskiy</a:t>
            </a:r>
            <a:r>
              <a:rPr lang="en-US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region</a:t>
            </a: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</a:t>
            </a:r>
            <a:r>
              <a:rPr lang="ru-RU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граждан осуществляется </a:t>
            </a:r>
            <a:r>
              <a:rPr lang="ru-RU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</a:t>
            </a:r>
            <a:r>
              <a:rPr lang="en-US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/Personal </a:t>
            </a:r>
            <a:r>
              <a:rPr lang="en-US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reception of citizens is carried every day all day </a:t>
            </a:r>
            <a:r>
              <a:rPr lang="en-US" sz="11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08:00-22:00</a:t>
            </a:r>
            <a:endParaRPr lang="ru-RU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4614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5400600" cy="476672"/>
          </a:xfr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Консультация </a:t>
            </a:r>
            <a:r>
              <a:rPr lang="ru-RU" sz="1600" dirty="0" smtClean="0"/>
              <a:t>потребителей в период ЧМ по футболу с 08.06.2018 г. по 06.07.2018 г</a:t>
            </a:r>
            <a:r>
              <a:rPr lang="ru-RU" sz="1600" dirty="0" smtClean="0"/>
              <a:t>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476672"/>
            <a:ext cx="5400600" cy="6381328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100" b="1" dirty="0"/>
              <a:t>Управление </a:t>
            </a:r>
            <a:r>
              <a:rPr lang="ru-RU" sz="1100" b="1" dirty="0" err="1"/>
              <a:t>Роспотребнадзора</a:t>
            </a:r>
            <a:r>
              <a:rPr lang="ru-RU" sz="1100" b="1" dirty="0"/>
              <a:t> по Ростовской области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Адрес: </a:t>
            </a:r>
            <a:r>
              <a:rPr lang="ru-RU" sz="1100" dirty="0"/>
              <a:t>344019, г. Ростов-на-Дону, ул. Селиванова, д. 66</a:t>
            </a:r>
          </a:p>
          <a:p>
            <a:pPr marL="0" indent="0" algn="ctr">
              <a:buNone/>
            </a:pPr>
            <a:r>
              <a:rPr lang="ru-RU" sz="1100" b="1" dirty="0"/>
              <a:t>Телефон:</a:t>
            </a:r>
            <a:r>
              <a:rPr lang="ru-RU" sz="1100" dirty="0"/>
              <a:t> 8 (928) </a:t>
            </a:r>
            <a:r>
              <a:rPr lang="ru-RU" sz="1100" dirty="0" smtClean="0"/>
              <a:t>169-96-18 (круглосуточно</a:t>
            </a:r>
            <a:r>
              <a:rPr lang="ru-RU" sz="1100" dirty="0" smtClean="0"/>
              <a:t>)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Электронная почта:</a:t>
            </a:r>
            <a:r>
              <a:rPr lang="ru-RU" sz="1100" dirty="0"/>
              <a:t> </a:t>
            </a:r>
            <a:r>
              <a:rPr lang="en-US" sz="1100" b="1" u="sng" dirty="0"/>
              <a:t>master</a:t>
            </a:r>
            <a:r>
              <a:rPr lang="ru-RU" sz="1100" b="1" u="sng" dirty="0"/>
              <a:t>@61.</a:t>
            </a:r>
            <a:r>
              <a:rPr lang="en-US" sz="1100" b="1" u="sng" dirty="0" err="1"/>
              <a:t>rospotrebnadzor</a:t>
            </a:r>
            <a:r>
              <a:rPr lang="ru-RU" sz="1100" b="1" u="sng" dirty="0"/>
              <a:t>.</a:t>
            </a:r>
            <a:r>
              <a:rPr lang="en-US" sz="1100" b="1" u="sng" dirty="0" err="1"/>
              <a:t>ru</a:t>
            </a:r>
            <a:endParaRPr lang="ru-RU" sz="1100" b="1" dirty="0"/>
          </a:p>
          <a:p>
            <a:pPr marL="0" indent="0" algn="ctr">
              <a:buNone/>
            </a:pPr>
            <a:r>
              <a:rPr lang="ru-RU" sz="1100" b="1" dirty="0"/>
              <a:t>Сайт:</a:t>
            </a:r>
            <a:r>
              <a:rPr lang="ru-RU" sz="1100" dirty="0"/>
              <a:t> </a:t>
            </a:r>
            <a:r>
              <a:rPr lang="en-US" sz="1100" b="1" u="sng" dirty="0"/>
              <a:t>http</a:t>
            </a:r>
            <a:r>
              <a:rPr lang="ru-RU" sz="1100" b="1" u="sng" dirty="0"/>
              <a:t>://</a:t>
            </a:r>
            <a:r>
              <a:rPr lang="en-US" sz="1100" b="1" u="sng" dirty="0"/>
              <a:t>www</a:t>
            </a:r>
            <a:r>
              <a:rPr lang="ru-RU" sz="1100" b="1" u="sng" dirty="0"/>
              <a:t>.61.</a:t>
            </a:r>
            <a:r>
              <a:rPr lang="en-US" sz="1100" b="1" u="sng" dirty="0" err="1"/>
              <a:t>rospotrebnadzor</a:t>
            </a:r>
            <a:r>
              <a:rPr lang="ru-RU" sz="1100" b="1" u="sng" dirty="0"/>
              <a:t>.</a:t>
            </a:r>
            <a:r>
              <a:rPr lang="en-US" sz="1100" b="1" u="sng" dirty="0" err="1"/>
              <a:t>ru</a:t>
            </a:r>
            <a:endParaRPr lang="ru-RU" sz="1100" b="1" dirty="0"/>
          </a:p>
          <a:p>
            <a:pPr marL="0" indent="0" algn="ctr">
              <a:buNone/>
            </a:pPr>
            <a:r>
              <a:rPr lang="ru-RU" sz="1100" b="1" dirty="0"/>
              <a:t>Личный прием граждан осуществляется ежедневно </a:t>
            </a:r>
            <a:r>
              <a:rPr lang="ru-RU" sz="1100" b="1" dirty="0" smtClean="0"/>
              <a:t>ПН-ПТ</a:t>
            </a:r>
            <a:r>
              <a:rPr lang="en-US" sz="1100" b="1" dirty="0" smtClean="0"/>
              <a:t>: 09:00-20:00; </a:t>
            </a:r>
            <a:r>
              <a:rPr lang="ru-RU" sz="1100" b="1" dirty="0" smtClean="0"/>
              <a:t>СБ-ВС</a:t>
            </a:r>
            <a:r>
              <a:rPr lang="en-US" sz="1100" b="1" dirty="0" smtClean="0"/>
              <a:t>: </a:t>
            </a:r>
            <a:r>
              <a:rPr lang="en-US" sz="1100" b="1" dirty="0" smtClean="0"/>
              <a:t>10:00-15:00</a:t>
            </a:r>
            <a:endParaRPr lang="ru-RU" sz="1100" u="sng" dirty="0" smtClean="0"/>
          </a:p>
          <a:p>
            <a:pPr marL="0" indent="0" algn="ctr">
              <a:buNone/>
            </a:pPr>
            <a:r>
              <a:rPr lang="ru-RU" sz="1100" dirty="0" smtClean="0"/>
              <a:t>__</a:t>
            </a:r>
            <a:r>
              <a:rPr lang="ru-RU" sz="1100" b="1" dirty="0" smtClean="0"/>
              <a:t>________________________________________________________________________________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1100" b="1" dirty="0" smtClean="0"/>
              <a:t>Консультационный </a:t>
            </a:r>
            <a:r>
              <a:rPr lang="ru-RU" sz="1100" b="1" dirty="0"/>
              <a:t>центр для потребителей ФБУЗ «</a:t>
            </a:r>
            <a:r>
              <a:rPr lang="ru-RU" sz="1100" b="1" dirty="0" err="1"/>
              <a:t>ЦГиЭ</a:t>
            </a:r>
            <a:r>
              <a:rPr lang="ru-RU" sz="1100" b="1" dirty="0"/>
              <a:t> в РО»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Адрес: </a:t>
            </a:r>
            <a:r>
              <a:rPr lang="ru-RU" sz="1100" dirty="0"/>
              <a:t>344113, Ростов-на-Дону, Космонавтов пр., д. 29</a:t>
            </a:r>
          </a:p>
          <a:p>
            <a:pPr marL="0" indent="0" algn="ctr">
              <a:buNone/>
            </a:pPr>
            <a:r>
              <a:rPr lang="ru-RU" sz="1100" b="1" dirty="0"/>
              <a:t>Телефон: </a:t>
            </a:r>
            <a:r>
              <a:rPr lang="en-US" sz="1100" dirty="0"/>
              <a:t>8 (918) 554-00-42; 8 (863) </a:t>
            </a:r>
            <a:r>
              <a:rPr lang="en-US" sz="1100" dirty="0" smtClean="0"/>
              <a:t>294-00-42</a:t>
            </a:r>
            <a:r>
              <a:rPr lang="ru-RU" sz="1100" dirty="0" smtClean="0"/>
              <a:t> (круглосуточно)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Электронная почта: </a:t>
            </a:r>
            <a:r>
              <a:rPr lang="en-US" sz="1100" dirty="0" err="1"/>
              <a:t>zpp</a:t>
            </a:r>
            <a:r>
              <a:rPr lang="ru-RU" sz="1100" dirty="0"/>
              <a:t>@</a:t>
            </a:r>
            <a:r>
              <a:rPr lang="en-US" sz="1100" dirty="0" err="1"/>
              <a:t>donses</a:t>
            </a:r>
            <a:r>
              <a:rPr lang="ru-RU" sz="1100" dirty="0"/>
              <a:t>.</a:t>
            </a:r>
            <a:r>
              <a:rPr lang="ru-RU" sz="1100" dirty="0" err="1"/>
              <a:t>ru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Сайт: </a:t>
            </a:r>
            <a:r>
              <a:rPr lang="en-US" sz="1100" b="1" u="sng" dirty="0"/>
              <a:t>http</a:t>
            </a:r>
            <a:r>
              <a:rPr lang="ru-RU" sz="1100" b="1" u="sng" dirty="0"/>
              <a:t>://</a:t>
            </a:r>
            <a:r>
              <a:rPr lang="en-US" sz="1100" b="1" u="sng" dirty="0"/>
              <a:t>www</a:t>
            </a:r>
            <a:r>
              <a:rPr lang="ru-RU" sz="1100" b="1" u="sng" dirty="0"/>
              <a:t>.</a:t>
            </a:r>
            <a:r>
              <a:rPr lang="en-US" sz="1100" b="1" u="sng" dirty="0" err="1"/>
              <a:t>donses</a:t>
            </a:r>
            <a:r>
              <a:rPr lang="ru-RU" sz="1100" b="1" u="sng" dirty="0"/>
              <a:t>.</a:t>
            </a:r>
            <a:r>
              <a:rPr lang="ru-RU" sz="1100" b="1" u="sng" dirty="0" err="1"/>
              <a:t>ru</a:t>
            </a:r>
            <a:endParaRPr lang="ru-RU" sz="1100" b="1" dirty="0"/>
          </a:p>
          <a:p>
            <a:pPr marL="0" indent="0" algn="ctr">
              <a:buNone/>
            </a:pPr>
            <a:r>
              <a:rPr lang="ru-RU" sz="1100" b="1" dirty="0"/>
              <a:t>Личный прием граждан осуществляется </a:t>
            </a:r>
            <a:r>
              <a:rPr lang="ru-RU" sz="1100" b="1" dirty="0" smtClean="0"/>
              <a:t>ежедневно</a:t>
            </a:r>
            <a:r>
              <a:rPr lang="en-US" sz="1100" b="1" dirty="0" smtClean="0"/>
              <a:t> </a:t>
            </a:r>
            <a:r>
              <a:rPr lang="ru-RU" sz="1100" b="1" dirty="0"/>
              <a:t>ПН-ПТ</a:t>
            </a:r>
            <a:r>
              <a:rPr lang="en-US" sz="1100" b="1" dirty="0"/>
              <a:t>: 09:00-20:00; </a:t>
            </a:r>
            <a:r>
              <a:rPr lang="ru-RU" sz="1100" b="1" dirty="0"/>
              <a:t>СБ-ВС</a:t>
            </a:r>
            <a:r>
              <a:rPr lang="en-US" sz="1100" b="1" dirty="0"/>
              <a:t>: </a:t>
            </a:r>
            <a:r>
              <a:rPr lang="en-US" sz="1100" b="1" dirty="0" smtClean="0"/>
              <a:t>10:00-15:00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dirty="0" smtClean="0"/>
              <a:t>__________________________________________________________________________________</a:t>
            </a:r>
            <a:endParaRPr lang="ru-RU" sz="1100" dirty="0" smtClean="0"/>
          </a:p>
          <a:p>
            <a:pPr marL="0" indent="0" algn="ctr">
              <a:buNone/>
            </a:pPr>
            <a:r>
              <a:rPr lang="ru-RU" sz="1100" b="1" dirty="0" smtClean="0"/>
              <a:t>Пункт </a:t>
            </a:r>
            <a:r>
              <a:rPr lang="ru-RU" sz="1100" b="1" dirty="0"/>
              <a:t>консультирования на территории ПАО Аэропорт г. Ростова-на-Дону «Платов»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Адрес: </a:t>
            </a:r>
            <a:r>
              <a:rPr lang="ru-RU" sz="1100" dirty="0"/>
              <a:t>346714, Россия, Ростовская обл., </a:t>
            </a:r>
            <a:r>
              <a:rPr lang="ru-RU" sz="1100" dirty="0" err="1"/>
              <a:t>Аксайский</a:t>
            </a:r>
            <a:r>
              <a:rPr lang="ru-RU" sz="1100" dirty="0"/>
              <a:t> р-н, ст. Грушевская</a:t>
            </a:r>
          </a:p>
          <a:p>
            <a:pPr marL="0" indent="0" algn="ctr">
              <a:buNone/>
            </a:pPr>
            <a:r>
              <a:rPr lang="ru-RU" sz="1100" b="1" dirty="0"/>
              <a:t>Личный прием граждан осуществляется ежедневно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с 8:00 до 22:00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dirty="0" smtClean="0"/>
              <a:t>__________________________________________________________________________________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1100" b="1" dirty="0" smtClean="0"/>
              <a:t>Пункт </a:t>
            </a:r>
            <a:r>
              <a:rPr lang="ru-RU" sz="1100" b="1" dirty="0"/>
              <a:t>консультирования на территории Главного железнодорожного вокзала г. Ростова-на-Дону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Адрес: </a:t>
            </a:r>
            <a:r>
              <a:rPr lang="ru-RU" sz="1100" dirty="0"/>
              <a:t>г. Ростов-на-Дону, Привокзальная площадь, ½</a:t>
            </a:r>
          </a:p>
          <a:p>
            <a:pPr marL="0" indent="0" algn="ctr">
              <a:buNone/>
            </a:pPr>
            <a:r>
              <a:rPr lang="ru-RU" sz="1100" b="1" dirty="0"/>
              <a:t>Личный прием граждан осуществляется ежедневно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с 8:00 до </a:t>
            </a:r>
            <a:r>
              <a:rPr lang="ru-RU" sz="1100" b="1" dirty="0" smtClean="0"/>
              <a:t>22:00</a:t>
            </a:r>
          </a:p>
          <a:p>
            <a:pPr marL="0" indent="0" algn="ctr">
              <a:buNone/>
            </a:pPr>
            <a:r>
              <a:rPr lang="ru-RU" sz="1100" dirty="0" smtClean="0"/>
              <a:t>__________________________________________________________________________________</a:t>
            </a:r>
          </a:p>
          <a:p>
            <a:pPr marL="0" indent="0" algn="ctr">
              <a:buNone/>
            </a:pPr>
            <a:r>
              <a:rPr lang="ru-RU" sz="1100" b="1" dirty="0"/>
              <a:t>Пункт консультирования на территории ПАО «</a:t>
            </a:r>
            <a:r>
              <a:rPr lang="ru-RU" sz="1100" b="1" dirty="0" err="1"/>
              <a:t>Донавтовокзал</a:t>
            </a:r>
            <a:r>
              <a:rPr lang="ru-RU" sz="1100" b="1" dirty="0"/>
              <a:t>»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Адрес: </a:t>
            </a:r>
            <a:r>
              <a:rPr lang="ru-RU" sz="1100" dirty="0"/>
              <a:t>г. Ростов-на-Дону, ул. </a:t>
            </a:r>
            <a:r>
              <a:rPr lang="ru-RU" sz="1100" dirty="0" err="1"/>
              <a:t>Сиверса</a:t>
            </a:r>
            <a:r>
              <a:rPr lang="ru-RU" sz="1100" dirty="0"/>
              <a:t>, 1 </a:t>
            </a:r>
          </a:p>
          <a:p>
            <a:pPr marL="0" indent="0" algn="ctr">
              <a:buNone/>
            </a:pPr>
            <a:r>
              <a:rPr lang="ru-RU" sz="1100" b="1" dirty="0"/>
              <a:t>Личный прием граждан осуществляется ежедневно</a:t>
            </a:r>
            <a:endParaRPr lang="ru-RU" sz="1100" dirty="0"/>
          </a:p>
          <a:p>
            <a:pPr marL="0" indent="0" algn="ctr">
              <a:buNone/>
            </a:pPr>
            <a:r>
              <a:rPr lang="ru-RU" sz="1100" b="1" dirty="0"/>
              <a:t>с 8:00 до </a:t>
            </a:r>
            <a:r>
              <a:rPr lang="ru-RU" sz="1100" b="1" dirty="0" smtClean="0"/>
              <a:t>22:00</a:t>
            </a:r>
            <a:endParaRPr lang="en-US" sz="1100" b="1" dirty="0" smtClean="0"/>
          </a:p>
          <a:p>
            <a:pPr marL="0" indent="0">
              <a:buNone/>
            </a:pPr>
            <a:r>
              <a:rPr lang="en-US" sz="1100" b="1" dirty="0" smtClean="0"/>
              <a:t>__________________________________________________________________________________</a:t>
            </a:r>
            <a:endParaRPr lang="en-US" sz="1100" b="1" dirty="0" smtClean="0"/>
          </a:p>
          <a:p>
            <a:pPr marL="0" indent="0" algn="ctr">
              <a:buNone/>
            </a:pPr>
            <a:r>
              <a:rPr lang="ru-RU" sz="1100" dirty="0">
                <a:solidFill>
                  <a:srgbClr val="FF0000"/>
                </a:solidFill>
              </a:rPr>
              <a:t>Телефон Единого консультационного центра Роспотребнадзора</a:t>
            </a:r>
            <a:r>
              <a:rPr lang="en-US" sz="1100" dirty="0">
                <a:solidFill>
                  <a:srgbClr val="FF000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US" sz="1100" b="1" dirty="0">
                <a:solidFill>
                  <a:srgbClr val="FF0000"/>
                </a:solidFill>
              </a:rPr>
              <a:t>8-800-555-49-43</a:t>
            </a:r>
            <a:endParaRPr lang="en-US" sz="11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1100" dirty="0">
                <a:solidFill>
                  <a:srgbClr val="FF0000"/>
                </a:solidFill>
              </a:rPr>
              <a:t>В период проведения чемпионата мира - 2018 по футболу</a:t>
            </a:r>
          </a:p>
          <a:p>
            <a:pPr marL="0" indent="0" algn="ctr">
              <a:buNone/>
            </a:pPr>
            <a:r>
              <a:rPr lang="ru-RU" sz="1100" dirty="0">
                <a:solidFill>
                  <a:srgbClr val="FF0000"/>
                </a:solidFill>
              </a:rPr>
              <a:t>Круглосуточно, ежедневно;</a:t>
            </a:r>
          </a:p>
          <a:p>
            <a:pPr marL="0" indent="0" algn="ctr">
              <a:buNone/>
            </a:pPr>
            <a:r>
              <a:rPr lang="ru-RU" sz="1100" b="1" dirty="0">
                <a:solidFill>
                  <a:srgbClr val="FF0000"/>
                </a:solidFill>
              </a:rPr>
              <a:t>8 (928) 169-96-18</a:t>
            </a:r>
          </a:p>
          <a:p>
            <a:pPr marL="0" indent="0" algn="ctr">
              <a:buNone/>
            </a:pPr>
            <a:r>
              <a:rPr lang="ru-RU" sz="1100" b="1" dirty="0">
                <a:solidFill>
                  <a:srgbClr val="FF0000"/>
                </a:solidFill>
              </a:rPr>
              <a:t>8 (918) 554-00-42</a:t>
            </a:r>
          </a:p>
          <a:p>
            <a:pPr marL="0" indent="0" algn="ctr">
              <a:buNone/>
            </a:pPr>
            <a:r>
              <a:rPr lang="ru-RU" sz="1100" b="1" dirty="0">
                <a:solidFill>
                  <a:srgbClr val="FF0000"/>
                </a:solidFill>
              </a:rPr>
              <a:t>8 (863) </a:t>
            </a:r>
            <a:r>
              <a:rPr lang="ru-RU" sz="1100" b="1" dirty="0" smtClean="0">
                <a:solidFill>
                  <a:srgbClr val="FF0000"/>
                </a:solidFill>
              </a:rPr>
              <a:t>294-00-42</a:t>
            </a:r>
            <a:endParaRPr lang="ru-RU" sz="11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Clr>
                <a:srgbClr val="2F82BB"/>
              </a:buClr>
              <a:buNone/>
              <a:defRPr/>
            </a:pPr>
            <a:r>
              <a:rPr lang="ru-RU" sz="1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Онлайн-консультация на сайте</a:t>
            </a:r>
          </a:p>
          <a:p>
            <a:pPr marL="0" lvl="0" indent="0" algn="ctr">
              <a:buClr>
                <a:srgbClr val="2F82BB"/>
              </a:buClr>
              <a:buNone/>
              <a:defRPr/>
            </a:pPr>
            <a:r>
              <a:rPr lang="en-US" sz="1100" b="1" i="1" dirty="0">
                <a:solidFill>
                  <a:srgbClr val="FF0000"/>
                </a:solidFill>
              </a:rPr>
              <a:t> Online</a:t>
            </a:r>
            <a:r>
              <a:rPr lang="ru-RU" sz="1100" b="1" i="1" dirty="0">
                <a:solidFill>
                  <a:srgbClr val="FF0000"/>
                </a:solidFill>
              </a:rPr>
              <a:t>-</a:t>
            </a:r>
            <a:r>
              <a:rPr lang="en-US" sz="1100" b="1" i="1" dirty="0">
                <a:solidFill>
                  <a:srgbClr val="FF0000"/>
                </a:solidFill>
              </a:rPr>
              <a:t>consultation in website:</a:t>
            </a:r>
          </a:p>
          <a:p>
            <a:pPr marL="0" lvl="0" indent="0" algn="ctr">
              <a:buClr>
                <a:srgbClr val="2F82BB"/>
              </a:buClr>
              <a:buNone/>
              <a:defRPr/>
            </a:pPr>
            <a:r>
              <a:rPr lang="en-US" sz="1100" b="1" dirty="0" smtClean="0">
                <a:solidFill>
                  <a:srgbClr val="FF0000"/>
                </a:solidFill>
              </a:rPr>
              <a:t>zpp.rospotrebnadzor.ru</a:t>
            </a:r>
            <a:endParaRPr lang="ru-RU" sz="11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38A5-1544-41D9-AC61-D23668E7A1E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3290</TotalTime>
  <Words>498</Words>
  <Application>Microsoft Office PowerPoint</Application>
  <PresentationFormat>Экран (4:3)</PresentationFormat>
  <Paragraphs>112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Тема Office</vt:lpstr>
      <vt:lpstr> Пункты консультирования потребителей в период проведения чемпионата мира по футболу в г.Ростове-на-Дону  с 08.06.2018г. по 06.07.2018г. Points of consultation of consumers during the world Cup in Rostov-on-don from 08.06.2018 to 06.07.2018. </vt:lpstr>
      <vt:lpstr> Консультация потребителей в период ЧМ по футболу с 08.06.2018 г. по 06.07.2018 г.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Асташевская</dc:creator>
  <cp:lastModifiedBy>Артем Конукоев</cp:lastModifiedBy>
  <cp:revision>419</cp:revision>
  <cp:lastPrinted>2018-05-21T09:37:04Z</cp:lastPrinted>
  <dcterms:created xsi:type="dcterms:W3CDTF">2015-03-12T14:23:58Z</dcterms:created>
  <dcterms:modified xsi:type="dcterms:W3CDTF">2018-05-30T12:31:24Z</dcterms:modified>
</cp:coreProperties>
</file>